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58" r:id="rId5"/>
    <p:sldId id="261" r:id="rId6"/>
    <p:sldId id="259" r:id="rId7"/>
    <p:sldId id="262" r:id="rId8"/>
    <p:sldId id="264" r:id="rId9"/>
    <p:sldId id="270" r:id="rId10"/>
    <p:sldId id="269" r:id="rId11"/>
    <p:sldId id="271" r:id="rId1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b46880d1d18b2e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ose\Desktop\VFH%202022-23%20Revenu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ose\Desktop\VFH%202022-23%20Expen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ose\Desktop\VFH%202022-23%20Expen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6703720858422"/>
          <c:y val="4.250122183002987E-2"/>
          <c:w val="0.65415519530646893"/>
          <c:h val="0.95749877816997009"/>
        </c:manualLayout>
      </c:layout>
      <c:pieChart>
        <c:varyColors val="1"/>
        <c:ser>
          <c:idx val="0"/>
          <c:order val="0"/>
          <c:tx>
            <c:strRef>
              <c:f>Summary!$B$3</c:f>
              <c:strCache>
                <c:ptCount val="1"/>
                <c:pt idx="0">
                  <c:v>Proposed Tentative Budget 2022/2023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71-4923-9BEF-83D463E635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71-4923-9BEF-83D463E635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71-4923-9BEF-83D463E635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71-4923-9BEF-83D463E635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571-4923-9BEF-83D463E635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571-4923-9BEF-83D463E635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571-4923-9BEF-83D463E635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571-4923-9BEF-83D463E6359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571-4923-9BEF-83D463E63592}"/>
              </c:ext>
            </c:extLst>
          </c:dPt>
          <c:dLbls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2549264675249"/>
                      <c:h val="4.82758620689655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571-4923-9BEF-83D463E63592}"/>
                </c:ext>
              </c:extLst>
            </c:dLbl>
            <c:dLbl>
              <c:idx val="3"/>
              <c:layout>
                <c:manualLayout>
                  <c:x val="-6.9127296587926504E-2"/>
                  <c:y val="-1.379310344827586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71-4923-9BEF-83D463E63592}"/>
                </c:ext>
              </c:extLst>
            </c:dLbl>
            <c:dLbl>
              <c:idx val="6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11764705882353"/>
                      <c:h val="4.13793103448275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571-4923-9BEF-83D463E6359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Summary!$A$4:$A$12</c:f>
              <c:strCache>
                <c:ptCount val="9"/>
                <c:pt idx="0">
                  <c:v>REAL PROPERTY TAXES &amp; TAX ITEMS</c:v>
                </c:pt>
                <c:pt idx="1">
                  <c:v>NON-PROPERTY TAXES</c:v>
                </c:pt>
                <c:pt idx="2">
                  <c:v>HOME &amp; COMMUNITY SERVICE</c:v>
                </c:pt>
                <c:pt idx="3">
                  <c:v>USE OF MONEY &amp; PROPERTY </c:v>
                </c:pt>
                <c:pt idx="4">
                  <c:v>LICENSES &amp; PERMITS </c:v>
                </c:pt>
                <c:pt idx="5">
                  <c:v>FINES &amp; FORFEITURES</c:v>
                </c:pt>
                <c:pt idx="6">
                  <c:v>MISCELLANEOUS</c:v>
                </c:pt>
                <c:pt idx="7">
                  <c:v>STATE AID </c:v>
                </c:pt>
                <c:pt idx="8">
                  <c:v>APPROPRIATED FUND BALANCE/TRANSFER FUNDS</c:v>
                </c:pt>
              </c:strCache>
            </c:strRef>
          </c:cat>
          <c:val>
            <c:numRef>
              <c:f>Summary!$B$4:$B$12</c:f>
              <c:numCache>
                <c:formatCode>"$"#,##0</c:formatCode>
                <c:ptCount val="9"/>
                <c:pt idx="0">
                  <c:v>1980890</c:v>
                </c:pt>
                <c:pt idx="1">
                  <c:v>275000</c:v>
                </c:pt>
                <c:pt idx="2">
                  <c:v>60000</c:v>
                </c:pt>
                <c:pt idx="3">
                  <c:v>7900</c:v>
                </c:pt>
                <c:pt idx="4">
                  <c:v>719700</c:v>
                </c:pt>
                <c:pt idx="5">
                  <c:v>45000</c:v>
                </c:pt>
                <c:pt idx="6">
                  <c:v>31000</c:v>
                </c:pt>
                <c:pt idx="7">
                  <c:v>888000</c:v>
                </c:pt>
                <c:pt idx="8">
                  <c:v>265283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71-4923-9BEF-83D463E63592}"/>
            </c:ext>
          </c:extLst>
        </c:ser>
        <c:ser>
          <c:idx val="1"/>
          <c:order val="1"/>
          <c:tx>
            <c:strRef>
              <c:f>Summary!$C$3</c:f>
              <c:strCache>
                <c:ptCount val="1"/>
                <c:pt idx="0">
                  <c:v>% of Total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4571-4923-9BEF-83D463E635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4571-4923-9BEF-83D463E635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4571-4923-9BEF-83D463E635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4571-4923-9BEF-83D463E635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4571-4923-9BEF-83D463E635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4571-4923-9BEF-83D463E635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4571-4923-9BEF-83D463E635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4571-4923-9BEF-83D463E6359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4571-4923-9BEF-83D463E6359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4571-4923-9BEF-83D463E6359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Summary!$A$4:$A$12</c:f>
              <c:strCache>
                <c:ptCount val="9"/>
                <c:pt idx="0">
                  <c:v>REAL PROPERTY TAXES &amp; TAX ITEMS</c:v>
                </c:pt>
                <c:pt idx="1">
                  <c:v>NON-PROPERTY TAXES</c:v>
                </c:pt>
                <c:pt idx="2">
                  <c:v>HOME &amp; COMMUNITY SERVICE</c:v>
                </c:pt>
                <c:pt idx="3">
                  <c:v>USE OF MONEY &amp; PROPERTY </c:v>
                </c:pt>
                <c:pt idx="4">
                  <c:v>LICENSES &amp; PERMITS </c:v>
                </c:pt>
                <c:pt idx="5">
                  <c:v>FINES &amp; FORFEITURES</c:v>
                </c:pt>
                <c:pt idx="6">
                  <c:v>MISCELLANEOUS</c:v>
                </c:pt>
                <c:pt idx="7">
                  <c:v>STATE AID </c:v>
                </c:pt>
                <c:pt idx="8">
                  <c:v>APPROPRIATED FUND BALANCE/TRANSFER FUNDS</c:v>
                </c:pt>
              </c:strCache>
            </c:strRef>
          </c:cat>
          <c:val>
            <c:numRef>
              <c:f>Summary!$C$4:$C$13</c:f>
              <c:numCache>
                <c:formatCode>0%</c:formatCode>
                <c:ptCount val="10"/>
                <c:pt idx="0">
                  <c:v>0.46360759160386006</c:v>
                </c:pt>
                <c:pt idx="1">
                  <c:v>6.4361013327878636E-2</c:v>
                </c:pt>
                <c:pt idx="2">
                  <c:v>1.4042402907900793E-2</c:v>
                </c:pt>
                <c:pt idx="3">
                  <c:v>1.8489163828736045E-3</c:v>
                </c:pt>
                <c:pt idx="4">
                  <c:v>0.16843862288027003</c:v>
                </c:pt>
                <c:pt idx="5">
                  <c:v>1.0531802180925596E-2</c:v>
                </c:pt>
                <c:pt idx="6">
                  <c:v>7.2552415024154104E-3</c:v>
                </c:pt>
                <c:pt idx="7">
                  <c:v>0.20782756303693176</c:v>
                </c:pt>
                <c:pt idx="8">
                  <c:v>6.2086846176944106E-2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4571-4923-9BEF-83D463E635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layout>
        <c:manualLayout>
          <c:xMode val="edge"/>
          <c:yMode val="edge"/>
          <c:x val="0.76687750501775509"/>
          <c:y val="0.23207874015748031"/>
          <c:w val="0.22371073027636251"/>
          <c:h val="0.535842519685039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77-4665-9D73-AC48E712B6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77-4665-9D73-AC48E712B6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77-4665-9D73-AC48E712B6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E77-4665-9D73-AC48E712B6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E77-4665-9D73-AC48E712B6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E77-4665-9D73-AC48E712B6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E77-4665-9D73-AC48E712B6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E77-4665-9D73-AC48E712B6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E77-4665-9D73-AC48E712B6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E77-4665-9D73-AC48E712B6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5E77-4665-9D73-AC48E712B6A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E77-4665-9D73-AC48E712B6A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5E77-4665-9D73-AC48E712B6A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E77-4665-9D73-AC48E712B6A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5E77-4665-9D73-AC48E712B6A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5E77-4665-9D73-AC48E712B6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'With Fire'!$A$5:$A$20</c:f>
              <c:strCache>
                <c:ptCount val="16"/>
                <c:pt idx="0">
                  <c:v>LEGISLATIVE </c:v>
                </c:pt>
                <c:pt idx="1">
                  <c:v>JUDICIAL </c:v>
                </c:pt>
                <c:pt idx="2">
                  <c:v>EXECUTIVE </c:v>
                </c:pt>
                <c:pt idx="3">
                  <c:v>FINANCE</c:v>
                </c:pt>
                <c:pt idx="4">
                  <c:v>STAFF/CLERK CONT.</c:v>
                </c:pt>
                <c:pt idx="5">
                  <c:v>LEGAL/OTHER</c:v>
                </c:pt>
                <c:pt idx="6">
                  <c:v>SHARED SERVICES </c:v>
                </c:pt>
                <c:pt idx="7">
                  <c:v>SPECIAL ITEMS</c:v>
                </c:pt>
                <c:pt idx="8">
                  <c:v>CODE ENFORCEMENT </c:v>
                </c:pt>
                <c:pt idx="9">
                  <c:v>FIRE PREVENTION &amp; CONTROL</c:v>
                </c:pt>
                <c:pt idx="10">
                  <c:v>BUILDING DEPT </c:v>
                </c:pt>
                <c:pt idx="11">
                  <c:v>HIGHWAY </c:v>
                </c:pt>
                <c:pt idx="12">
                  <c:v>ECONOMIC ASSISTANCE &amp; OPPORTUNITY </c:v>
                </c:pt>
                <c:pt idx="13">
                  <c:v>SANITATION </c:v>
                </c:pt>
                <c:pt idx="14">
                  <c:v>EMPLOYEE BENEFITS </c:v>
                </c:pt>
                <c:pt idx="15">
                  <c:v>TRANSFERS TO OTHER FUNDS </c:v>
                </c:pt>
              </c:strCache>
            </c:strRef>
          </c:cat>
          <c:val>
            <c:numRef>
              <c:f>'With Fire'!$B$5:$B$20</c:f>
              <c:numCache>
                <c:formatCode>"$"#,##0</c:formatCode>
                <c:ptCount val="16"/>
                <c:pt idx="0">
                  <c:v>450</c:v>
                </c:pt>
                <c:pt idx="1">
                  <c:v>77986</c:v>
                </c:pt>
                <c:pt idx="2">
                  <c:v>600</c:v>
                </c:pt>
                <c:pt idx="3">
                  <c:v>35450</c:v>
                </c:pt>
                <c:pt idx="4">
                  <c:v>499763</c:v>
                </c:pt>
                <c:pt idx="5">
                  <c:v>110000</c:v>
                </c:pt>
                <c:pt idx="6">
                  <c:v>153075</c:v>
                </c:pt>
                <c:pt idx="7">
                  <c:v>149500</c:v>
                </c:pt>
                <c:pt idx="8">
                  <c:v>91455</c:v>
                </c:pt>
                <c:pt idx="9">
                  <c:v>734809</c:v>
                </c:pt>
                <c:pt idx="10">
                  <c:v>250082</c:v>
                </c:pt>
                <c:pt idx="11">
                  <c:v>618103</c:v>
                </c:pt>
                <c:pt idx="12">
                  <c:v>73000</c:v>
                </c:pt>
                <c:pt idx="13">
                  <c:v>902000</c:v>
                </c:pt>
                <c:pt idx="14">
                  <c:v>476500</c:v>
                </c:pt>
                <c:pt idx="15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E77-4665-9D73-AC48E712B6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93254863430976"/>
          <c:y val="5.7131028957594553E-2"/>
          <c:w val="0.16634689740809727"/>
          <c:h val="0.885737942084810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4728981201314E-2"/>
          <c:y val="0.10172086044810683"/>
          <c:w val="0.66721884501252093"/>
          <c:h val="0.872262071029231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93-4190-8AD0-9147DAE84F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93-4190-8AD0-9147DAE84F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93-4190-8AD0-9147DAE84F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393-4190-8AD0-9147DAE84F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393-4190-8AD0-9147DAE84F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393-4190-8AD0-9147DAE84F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393-4190-8AD0-9147DAE84F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393-4190-8AD0-9147DAE84F2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393-4190-8AD0-9147DAE84F2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393-4190-8AD0-9147DAE84F2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393-4190-8AD0-9147DAE84F2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393-4190-8AD0-9147DAE84F2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393-4190-8AD0-9147DAE84F2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393-4190-8AD0-9147DAE84F2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E393-4190-8AD0-9147DAE84F2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E393-4190-8AD0-9147DAE84F2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'Excl Fire'!$A$5:$A$20</c:f>
              <c:strCache>
                <c:ptCount val="16"/>
                <c:pt idx="0">
                  <c:v>LEGISLATIVE </c:v>
                </c:pt>
                <c:pt idx="1">
                  <c:v>JUDICIAL </c:v>
                </c:pt>
                <c:pt idx="2">
                  <c:v>EXECUTIVE </c:v>
                </c:pt>
                <c:pt idx="3">
                  <c:v>FINANCE</c:v>
                </c:pt>
                <c:pt idx="4">
                  <c:v>STAFF/CLERK CONT.</c:v>
                </c:pt>
                <c:pt idx="5">
                  <c:v>LEGAL/OTHER</c:v>
                </c:pt>
                <c:pt idx="6">
                  <c:v>SHARED SERVICES </c:v>
                </c:pt>
                <c:pt idx="7">
                  <c:v>SPECIAL ITEMS</c:v>
                </c:pt>
                <c:pt idx="8">
                  <c:v>CODE ENFORCEMENT </c:v>
                </c:pt>
                <c:pt idx="9">
                  <c:v>FIRE</c:v>
                </c:pt>
                <c:pt idx="10">
                  <c:v>BUILDING DEPT </c:v>
                </c:pt>
                <c:pt idx="11">
                  <c:v>HIGHWAY </c:v>
                </c:pt>
                <c:pt idx="12">
                  <c:v>ECONOMIC ASSISTANCE &amp; OPPORTUNITY </c:v>
                </c:pt>
                <c:pt idx="13">
                  <c:v>SANITATION </c:v>
                </c:pt>
                <c:pt idx="14">
                  <c:v>EMPLOYEE BENEFITS </c:v>
                </c:pt>
                <c:pt idx="15">
                  <c:v>TRANSFERS TO OTHER FUNDS </c:v>
                </c:pt>
              </c:strCache>
            </c:strRef>
          </c:cat>
          <c:val>
            <c:numRef>
              <c:f>'Excl Fire'!$B$5:$B$20</c:f>
              <c:numCache>
                <c:formatCode>"$"#,##0</c:formatCode>
                <c:ptCount val="16"/>
                <c:pt idx="0">
                  <c:v>450</c:v>
                </c:pt>
                <c:pt idx="1">
                  <c:v>77986</c:v>
                </c:pt>
                <c:pt idx="2">
                  <c:v>600</c:v>
                </c:pt>
                <c:pt idx="3">
                  <c:v>35450</c:v>
                </c:pt>
                <c:pt idx="4">
                  <c:v>499763</c:v>
                </c:pt>
                <c:pt idx="5">
                  <c:v>110000</c:v>
                </c:pt>
                <c:pt idx="6">
                  <c:v>153075</c:v>
                </c:pt>
                <c:pt idx="7">
                  <c:v>149500</c:v>
                </c:pt>
                <c:pt idx="8">
                  <c:v>91455</c:v>
                </c:pt>
                <c:pt idx="10">
                  <c:v>250082</c:v>
                </c:pt>
                <c:pt idx="11">
                  <c:v>618103</c:v>
                </c:pt>
                <c:pt idx="12">
                  <c:v>73000</c:v>
                </c:pt>
                <c:pt idx="13">
                  <c:v>902000</c:v>
                </c:pt>
                <c:pt idx="14">
                  <c:v>476500</c:v>
                </c:pt>
                <c:pt idx="15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393-4190-8AD0-9147DAE84F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93254863430976"/>
          <c:y val="0.1517607688644014"/>
          <c:w val="0.16634689740809727"/>
          <c:h val="0.791108202178004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7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FAFF1-47A1-4C25-A825-7DEEADE7AF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39" y="38555"/>
            <a:ext cx="1222733" cy="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2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EE39E-D27F-48CB-872C-730F91986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09" y="0"/>
            <a:ext cx="1222733" cy="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36A6-FE1F-41D5-A0B2-10A3D040728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7E24-4678-4210-ABB1-62BA75E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S_flag_48_star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5BC321-4CFC-4179-8A70-BF0F63279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08"/>
            <a:ext cx="9144000" cy="512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52BD1-88F4-4357-815C-E23270378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66" y="5993892"/>
            <a:ext cx="7894268" cy="760343"/>
          </a:xfrm>
        </p:spPr>
        <p:txBody>
          <a:bodyPr>
            <a:normAutofit fontScale="90000"/>
          </a:bodyPr>
          <a:lstStyle/>
          <a:p>
            <a:r>
              <a:rPr lang="en-US" dirty="0"/>
              <a:t>March 28, 2022</a:t>
            </a:r>
            <a:br>
              <a:rPr lang="en-US" dirty="0"/>
            </a:br>
            <a:r>
              <a:rPr lang="en-US" dirty="0"/>
              <a:t>Budget Presentation to the Board of Trustees</a:t>
            </a:r>
          </a:p>
        </p:txBody>
      </p:sp>
    </p:spTree>
    <p:extLst>
      <p:ext uri="{BB962C8B-B14F-4D97-AF65-F5344CB8AC3E}">
        <p14:creationId xmlns:p14="http://schemas.microsoft.com/office/powerpoint/2010/main" val="301242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6A1C-3B40-4686-8DE8-36517C4C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26588"/>
            <a:ext cx="7886700" cy="854074"/>
          </a:xfrm>
        </p:spPr>
        <p:txBody>
          <a:bodyPr>
            <a:normAutofit/>
          </a:bodyPr>
          <a:lstStyle/>
          <a:p>
            <a:r>
              <a:rPr lang="en-US" dirty="0"/>
              <a:t>Capital Reserve Funds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CE5812-896A-4F00-9377-F5B7FFDD0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1517"/>
              </p:ext>
            </p:extLst>
          </p:nvPr>
        </p:nvGraphicFramePr>
        <p:xfrm>
          <a:off x="745019" y="2238546"/>
          <a:ext cx="7653962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826981">
                  <a:extLst>
                    <a:ext uri="{9D8B030D-6E8A-4147-A177-3AD203B41FA5}">
                      <a16:colId xmlns:a16="http://schemas.microsoft.com/office/drawing/2014/main" val="1502794221"/>
                    </a:ext>
                  </a:extLst>
                </a:gridCol>
                <a:gridCol w="3826981">
                  <a:extLst>
                    <a:ext uri="{9D8B030D-6E8A-4147-A177-3AD203B41FA5}">
                      <a16:colId xmlns:a16="http://schemas.microsoft.com/office/drawing/2014/main" val="3517286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Capital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Capital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9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Replacement Pickup 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Road Repaving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0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Skid Steer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Park Walkway Repaving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6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Road Brining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Park Walkway Expansion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1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Replacement Payloader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Road Improvements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49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Technology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Park Improvements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9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6829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717065-53A4-493B-B34D-1286DC1F96E7}"/>
              </a:ext>
            </a:extLst>
          </p:cNvPr>
          <p:cNvSpPr txBox="1"/>
          <p:nvPr/>
        </p:nvSpPr>
        <p:spPr>
          <a:xfrm>
            <a:off x="1404730" y="1419054"/>
            <a:ext cx="587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Saving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71706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8C11-6419-4ACE-9DBD-10C0CE2B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247374"/>
            <a:ext cx="7886700" cy="708300"/>
          </a:xfrm>
        </p:spPr>
        <p:txBody>
          <a:bodyPr/>
          <a:lstStyle/>
          <a:p>
            <a:r>
              <a:rPr lang="en-US" dirty="0"/>
              <a:t>Road Conditions Map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0A8659-1D08-4B34-B851-4730A1CA6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"/>
          <a:stretch/>
        </p:blipFill>
        <p:spPr bwMode="auto">
          <a:xfrm>
            <a:off x="0" y="1112439"/>
            <a:ext cx="9144000" cy="56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8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6378E8-C9EE-4315-AF48-8DF09B08E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442" y="1156591"/>
            <a:ext cx="8631116" cy="4544822"/>
          </a:xfrm>
        </p:spPr>
      </p:pic>
    </p:spTree>
    <p:extLst>
      <p:ext uri="{BB962C8B-B14F-4D97-AF65-F5344CB8AC3E}">
        <p14:creationId xmlns:p14="http://schemas.microsoft.com/office/powerpoint/2010/main" val="418372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1548-CB51-4653-8669-CB9EDD22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1" y="167001"/>
            <a:ext cx="7886700" cy="612842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dirty="0"/>
              <a:t>BUDGET BALANCE - 2020/2021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10ED8-1FB2-4AD6-A49A-637147F716F4}"/>
              </a:ext>
            </a:extLst>
          </p:cNvPr>
          <p:cNvSpPr txBox="1"/>
          <p:nvPr/>
        </p:nvSpPr>
        <p:spPr>
          <a:xfrm>
            <a:off x="7824301" y="3173779"/>
            <a:ext cx="1015727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Average Village Tax = $831 per household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E94E3-FAD4-4823-82F5-AE7C4E460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7"/>
          <a:stretch/>
        </p:blipFill>
        <p:spPr>
          <a:xfrm>
            <a:off x="722394" y="779843"/>
            <a:ext cx="6429375" cy="60781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9C8591-5E19-4BFD-9AAB-D8D21AE96BB9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333461" y="3288834"/>
            <a:ext cx="3490840" cy="346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7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A02-2AE9-49E4-9F91-65B3651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85" y="337681"/>
            <a:ext cx="7886700" cy="62616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dirty="0"/>
              <a:t>Revenue by Category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75A4ED-064B-48A6-A956-EE92C00B2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55628"/>
              </p:ext>
            </p:extLst>
          </p:nvPr>
        </p:nvGraphicFramePr>
        <p:xfrm>
          <a:off x="54592" y="1526679"/>
          <a:ext cx="8990438" cy="50520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1259">
                  <a:extLst>
                    <a:ext uri="{9D8B030D-6E8A-4147-A177-3AD203B41FA5}">
                      <a16:colId xmlns:a16="http://schemas.microsoft.com/office/drawing/2014/main" val="2192519936"/>
                    </a:ext>
                  </a:extLst>
                </a:gridCol>
                <a:gridCol w="1239071">
                  <a:extLst>
                    <a:ext uri="{9D8B030D-6E8A-4147-A177-3AD203B41FA5}">
                      <a16:colId xmlns:a16="http://schemas.microsoft.com/office/drawing/2014/main" val="1370425161"/>
                    </a:ext>
                  </a:extLst>
                </a:gridCol>
                <a:gridCol w="887895">
                  <a:extLst>
                    <a:ext uri="{9D8B030D-6E8A-4147-A177-3AD203B41FA5}">
                      <a16:colId xmlns:a16="http://schemas.microsoft.com/office/drawing/2014/main" val="1542681234"/>
                    </a:ext>
                  </a:extLst>
                </a:gridCol>
                <a:gridCol w="1049493">
                  <a:extLst>
                    <a:ext uri="{9D8B030D-6E8A-4147-A177-3AD203B41FA5}">
                      <a16:colId xmlns:a16="http://schemas.microsoft.com/office/drawing/2014/main" val="2823525153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3799863440"/>
                    </a:ext>
                  </a:extLst>
                </a:gridCol>
                <a:gridCol w="1180864">
                  <a:extLst>
                    <a:ext uri="{9D8B030D-6E8A-4147-A177-3AD203B41FA5}">
                      <a16:colId xmlns:a16="http://schemas.microsoft.com/office/drawing/2014/main" val="3242964227"/>
                    </a:ext>
                  </a:extLst>
                </a:gridCol>
                <a:gridCol w="849217">
                  <a:extLst>
                    <a:ext uri="{9D8B030D-6E8A-4147-A177-3AD203B41FA5}">
                      <a16:colId xmlns:a16="http://schemas.microsoft.com/office/drawing/2014/main" val="5739742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2022/23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2021/22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012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Revenue by Category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Proposed Tentative Budget 2022/2023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of Total Budget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Difference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Increase/ Decrease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Prior Year 2021/2022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% of Total Budget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49841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REAL PROPERTY TAXES &amp; TAX ITEMS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$1,980,890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$29,275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$1,951,615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771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NON-PROPERTY TAXES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$275,000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$275,000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203448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HOME &amp; COMMUNITY SERVICE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$60,000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$59,500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744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USE OF MONEY &amp; PROPERTY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$7,900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$2,500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$5,400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1485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LICENSES &amp; PERMITS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$719,700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-$114,800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-16%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$834,500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31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FINES &amp; FORFEITURES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$45,000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$45,000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323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MISCELLANEOUS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$31,000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-$3,775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$34,775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6864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STATE AID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$888,000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-$20,000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$908,000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4492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APPROPRIATED FUND BALANCE/TRANSFER FUNDS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$265,283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$54,819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$210,464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307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 BUDGET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sng" strike="noStrike" dirty="0">
                          <a:effectLst/>
                        </a:rPr>
                        <a:t>$4,272,773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-$51,481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$4,324,254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673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93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A02-2AE9-49E4-9F91-65B3651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7" y="108489"/>
            <a:ext cx="7886700" cy="612842"/>
          </a:xfrm>
        </p:spPr>
        <p:txBody>
          <a:bodyPr>
            <a:normAutofit fontScale="90000"/>
          </a:bodyPr>
          <a:lstStyle/>
          <a:p>
            <a:r>
              <a:rPr lang="en-US" dirty="0"/>
              <a:t>Revenue by Category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746A76-3753-4E30-8351-CB0097D68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627361"/>
              </p:ext>
            </p:extLst>
          </p:nvPr>
        </p:nvGraphicFramePr>
        <p:xfrm>
          <a:off x="194845" y="1033669"/>
          <a:ext cx="8790129" cy="575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29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A02-2AE9-49E4-9F91-65B3651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2" y="153296"/>
            <a:ext cx="7886700" cy="521287"/>
          </a:xfrm>
        </p:spPr>
        <p:txBody>
          <a:bodyPr>
            <a:normAutofit fontScale="90000"/>
          </a:bodyPr>
          <a:lstStyle/>
          <a:p>
            <a:r>
              <a:rPr lang="en-US" dirty="0"/>
              <a:t>Expense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88706C-40D3-4BAA-9C0B-F6AA7E4FB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6622"/>
              </p:ext>
            </p:extLst>
          </p:nvPr>
        </p:nvGraphicFramePr>
        <p:xfrm>
          <a:off x="76659" y="811065"/>
          <a:ext cx="8930864" cy="60147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62622">
                  <a:extLst>
                    <a:ext uri="{9D8B030D-6E8A-4147-A177-3AD203B41FA5}">
                      <a16:colId xmlns:a16="http://schemas.microsoft.com/office/drawing/2014/main" val="1410125358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3110203991"/>
                    </a:ext>
                  </a:extLst>
                </a:gridCol>
                <a:gridCol w="732713">
                  <a:extLst>
                    <a:ext uri="{9D8B030D-6E8A-4147-A177-3AD203B41FA5}">
                      <a16:colId xmlns:a16="http://schemas.microsoft.com/office/drawing/2014/main" val="354453696"/>
                    </a:ext>
                  </a:extLst>
                </a:gridCol>
                <a:gridCol w="971965">
                  <a:extLst>
                    <a:ext uri="{9D8B030D-6E8A-4147-A177-3AD203B41FA5}">
                      <a16:colId xmlns:a16="http://schemas.microsoft.com/office/drawing/2014/main" val="2937029524"/>
                    </a:ext>
                  </a:extLst>
                </a:gridCol>
                <a:gridCol w="975704">
                  <a:extLst>
                    <a:ext uri="{9D8B030D-6E8A-4147-A177-3AD203B41FA5}">
                      <a16:colId xmlns:a16="http://schemas.microsoft.com/office/drawing/2014/main" val="4269995024"/>
                    </a:ext>
                  </a:extLst>
                </a:gridCol>
                <a:gridCol w="912153">
                  <a:extLst>
                    <a:ext uri="{9D8B030D-6E8A-4147-A177-3AD203B41FA5}">
                      <a16:colId xmlns:a16="http://schemas.microsoft.com/office/drawing/2014/main" val="2363214320"/>
                    </a:ext>
                  </a:extLst>
                </a:gridCol>
                <a:gridCol w="1001871">
                  <a:extLst>
                    <a:ext uri="{9D8B030D-6E8A-4147-A177-3AD203B41FA5}">
                      <a16:colId xmlns:a16="http://schemas.microsoft.com/office/drawing/2014/main" val="1014540206"/>
                    </a:ext>
                  </a:extLst>
                </a:gridCol>
                <a:gridCol w="971965">
                  <a:extLst>
                    <a:ext uri="{9D8B030D-6E8A-4147-A177-3AD203B41FA5}">
                      <a16:colId xmlns:a16="http://schemas.microsoft.com/office/drawing/2014/main" val="3264686415"/>
                    </a:ext>
                  </a:extLst>
                </a:gridCol>
              </a:tblGrid>
              <a:tr h="232493">
                <a:tc>
                  <a:txBody>
                    <a:bodyPr/>
                    <a:lstStyle/>
                    <a:p>
                      <a:pPr algn="l" fontAlgn="b"/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2022/23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2021/22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912212"/>
                  </a:ext>
                </a:extLst>
              </a:tr>
              <a:tr h="929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EXPENSES BY CATEGORY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Proposed Tentative Budget 2022/2023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% of Total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% of Total Budget Less Fire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Difference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% Increase/ Decrease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Prior Year 2021/2022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% of Total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28737188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LEGISLATIVE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-$250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-56%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1933743899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JUDICIAL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$77,986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$2,594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$75,392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894660021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EXECUTIVE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$600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$600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2162119148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FINANCE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$35,450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-$5,550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-16%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$41,000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4088744822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STAFF/CLERK CONT.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$499,763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11.7%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14.1%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$137,856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$361,907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8.4%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236456557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LEGAL/OTHER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3.1%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$110,000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2748465695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SHARED SERVICES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$153,075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$6,875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$146,200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3.4%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050178340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SPECIAL ITEMS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$149,500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4.2%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-$178,500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-119%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$328,000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1562213339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CODE ENFORCEMENT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$91,455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$3,150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$88,305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2.0%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1576307254"/>
                  </a:ext>
                </a:extLst>
              </a:tr>
              <a:tr h="21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FIRE PREVENTION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$734,809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17.2%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$4,454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$730,355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16.9%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244164863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BUILDING DEPT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$250,082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5.9%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$52,095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$197,987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4.6%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138926531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HIGHWAY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$618,103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14.5%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17.5%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-$120,705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-20%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$738,808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17.1%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662043814"/>
                  </a:ext>
                </a:extLst>
              </a:tr>
              <a:tr h="44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ECONOMIC ASSISTANCE &amp; OPPORTUNITY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$73,000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-$45,000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-62%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$118,000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2.7%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682370778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SANITATION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$902,000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21.1%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25.5%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$2,000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$900,000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20.8%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677908207"/>
                  </a:ext>
                </a:extLst>
              </a:tr>
              <a:tr h="228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EMPLOYEE BENEFITS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$476,500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11.2%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13.5%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-$10,500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-2%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$487,000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11.3%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2117109635"/>
                  </a:ext>
                </a:extLst>
              </a:tr>
              <a:tr h="4428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TRANSFER TO CAPITAL RESERVE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$100,000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2.3%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$100,000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0.0%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961714409"/>
                  </a:ext>
                </a:extLst>
              </a:tr>
              <a:tr h="232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TOTAL BUDGET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dbl" strike="noStrike">
                          <a:effectLst/>
                          <a:latin typeface="+mn-lt"/>
                        </a:rPr>
                        <a:t>$4,272,773</a:t>
                      </a:r>
                      <a:endParaRPr lang="en-US" sz="1600" b="1" i="0" u="dbl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dbl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  <a:latin typeface="+mn-lt"/>
                        </a:rPr>
                        <a:t> </a:t>
                      </a:r>
                      <a:endParaRPr lang="en-US" sz="1600" b="1" i="0" u="dbl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dbl" strike="noStrike" dirty="0">
                          <a:effectLst/>
                          <a:latin typeface="+mn-lt"/>
                        </a:rPr>
                        <a:t>-$51,481</a:t>
                      </a:r>
                      <a:endParaRPr lang="en-US" sz="1600" b="1" i="0" u="dbl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-1%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dbl" strike="noStrike">
                          <a:effectLst/>
                          <a:latin typeface="+mn-lt"/>
                        </a:rPr>
                        <a:t>$4,324,254</a:t>
                      </a:r>
                      <a:endParaRPr lang="en-US" sz="1600" b="1" i="0" u="dbl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600" b="1" i="0" u="dbl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56" marR="8556" marT="8556" marB="0" anchor="b"/>
                </a:tc>
                <a:extLst>
                  <a:ext uri="{0D108BD9-81ED-4DB2-BD59-A6C34878D82A}">
                    <a16:rowId xmlns:a16="http://schemas.microsoft.com/office/drawing/2014/main" val="397293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69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A02-2AE9-49E4-9F91-65B3651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7" y="385403"/>
            <a:ext cx="7886700" cy="510778"/>
          </a:xfrm>
        </p:spPr>
        <p:txBody>
          <a:bodyPr>
            <a:noAutofit/>
          </a:bodyPr>
          <a:lstStyle/>
          <a:p>
            <a:r>
              <a:rPr lang="en-US" dirty="0"/>
              <a:t>Expense by Category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BFB63C-F0D8-4558-BE08-709C53B234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51386"/>
              </p:ext>
            </p:extLst>
          </p:nvPr>
        </p:nvGraphicFramePr>
        <p:xfrm>
          <a:off x="237421" y="922685"/>
          <a:ext cx="8575274" cy="588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51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A02-2AE9-49E4-9F91-65B3651F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" y="293464"/>
            <a:ext cx="8316567" cy="510778"/>
          </a:xfrm>
        </p:spPr>
        <p:txBody>
          <a:bodyPr>
            <a:noAutofit/>
          </a:bodyPr>
          <a:lstStyle/>
          <a:p>
            <a:r>
              <a:rPr lang="en-US" sz="4000" dirty="0"/>
              <a:t>Expense by Category Excluding Fire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532185-6F2B-4DB6-8DDC-AC21DD69C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784124"/>
              </p:ext>
            </p:extLst>
          </p:nvPr>
        </p:nvGraphicFramePr>
        <p:xfrm>
          <a:off x="355192" y="914399"/>
          <a:ext cx="8316567" cy="580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94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E4B-C180-473A-9E31-D77281FC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2" y="126588"/>
            <a:ext cx="7886700" cy="880578"/>
          </a:xfrm>
        </p:spPr>
        <p:txBody>
          <a:bodyPr/>
          <a:lstStyle/>
          <a:p>
            <a:r>
              <a:rPr lang="en-US" dirty="0"/>
              <a:t>Capital Assets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526290-162D-489F-8975-5F2F15924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81030"/>
              </p:ext>
            </p:extLst>
          </p:nvPr>
        </p:nvGraphicFramePr>
        <p:xfrm>
          <a:off x="182216" y="1007166"/>
          <a:ext cx="8779567" cy="54883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7196">
                  <a:extLst>
                    <a:ext uri="{9D8B030D-6E8A-4147-A177-3AD203B41FA5}">
                      <a16:colId xmlns:a16="http://schemas.microsoft.com/office/drawing/2014/main" val="3557348973"/>
                    </a:ext>
                  </a:extLst>
                </a:gridCol>
                <a:gridCol w="1372490">
                  <a:extLst>
                    <a:ext uri="{9D8B030D-6E8A-4147-A177-3AD203B41FA5}">
                      <a16:colId xmlns:a16="http://schemas.microsoft.com/office/drawing/2014/main" val="929554412"/>
                    </a:ext>
                  </a:extLst>
                </a:gridCol>
                <a:gridCol w="1316698">
                  <a:extLst>
                    <a:ext uri="{9D8B030D-6E8A-4147-A177-3AD203B41FA5}">
                      <a16:colId xmlns:a16="http://schemas.microsoft.com/office/drawing/2014/main" val="2314251876"/>
                    </a:ext>
                  </a:extLst>
                </a:gridCol>
                <a:gridCol w="583197">
                  <a:extLst>
                    <a:ext uri="{9D8B030D-6E8A-4147-A177-3AD203B41FA5}">
                      <a16:colId xmlns:a16="http://schemas.microsoft.com/office/drawing/2014/main" val="3661416596"/>
                    </a:ext>
                  </a:extLst>
                </a:gridCol>
                <a:gridCol w="765447">
                  <a:extLst>
                    <a:ext uri="{9D8B030D-6E8A-4147-A177-3AD203B41FA5}">
                      <a16:colId xmlns:a16="http://schemas.microsoft.com/office/drawing/2014/main" val="3894315547"/>
                    </a:ext>
                  </a:extLst>
                </a:gridCol>
                <a:gridCol w="1161547">
                  <a:extLst>
                    <a:ext uri="{9D8B030D-6E8A-4147-A177-3AD203B41FA5}">
                      <a16:colId xmlns:a16="http://schemas.microsoft.com/office/drawing/2014/main" val="972216096"/>
                    </a:ext>
                  </a:extLst>
                </a:gridCol>
                <a:gridCol w="829996">
                  <a:extLst>
                    <a:ext uri="{9D8B030D-6E8A-4147-A177-3AD203B41FA5}">
                      <a16:colId xmlns:a16="http://schemas.microsoft.com/office/drawing/2014/main" val="2484482953"/>
                    </a:ext>
                  </a:extLst>
                </a:gridCol>
                <a:gridCol w="1032996">
                  <a:extLst>
                    <a:ext uri="{9D8B030D-6E8A-4147-A177-3AD203B41FA5}">
                      <a16:colId xmlns:a16="http://schemas.microsoft.com/office/drawing/2014/main" val="3480528345"/>
                    </a:ext>
                  </a:extLst>
                </a:gridCol>
              </a:tblGrid>
              <a:tr h="805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Acquired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Cost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Life </a:t>
                      </a: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(Years)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Replacement Date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extLst>
                  <a:ext uri="{0D108BD9-81ED-4DB2-BD59-A6C34878D82A}">
                    <a16:rowId xmlns:a16="http://schemas.microsoft.com/office/drawing/2014/main" val="2380029557"/>
                  </a:ext>
                </a:extLst>
              </a:tr>
              <a:tr h="459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Dump Truck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Kenworth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T-37050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241,307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extLst>
                  <a:ext uri="{0D108BD9-81ED-4DB2-BD59-A6C34878D82A}">
                    <a16:rowId xmlns:a16="http://schemas.microsoft.com/office/drawing/2014/main" val="2663454466"/>
                  </a:ext>
                </a:extLst>
              </a:tr>
              <a:tr h="3514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Dump Truck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42,929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30001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Pickup Truck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28,133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09398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Pickup Truck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26,950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30525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Payloader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Kawasaki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Z IV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72,900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96014"/>
                  </a:ext>
                </a:extLst>
              </a:tr>
              <a:tr h="337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Sweeper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Internatational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Street Sweeper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192,612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64139"/>
                  </a:ext>
                </a:extLst>
              </a:tr>
              <a:tr h="3254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18,998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15950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Arrow Board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Vermac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extLst>
                  <a:ext uri="{0D108BD9-81ED-4DB2-BD59-A6C34878D82A}">
                    <a16:rowId xmlns:a16="http://schemas.microsoft.com/office/drawing/2014/main" val="2004962137"/>
                  </a:ext>
                </a:extLst>
              </a:tr>
              <a:tr h="415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Stow Mfg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T-3000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extLst>
                  <a:ext uri="{0D108BD9-81ED-4DB2-BD59-A6C34878D82A}">
                    <a16:rowId xmlns:a16="http://schemas.microsoft.com/office/drawing/2014/main" val="3015210664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Golf cart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 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8,400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extLst>
                  <a:ext uri="{0D108BD9-81ED-4DB2-BD59-A6C34878D82A}">
                    <a16:rowId xmlns:a16="http://schemas.microsoft.com/office/drawing/2014/main" val="1677672076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 on Lawnmower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ZCAT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4,800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2020</a:t>
                      </a:r>
                    </a:p>
                  </a:txBody>
                  <a:tcPr marL="6967" marR="6967" marT="6967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143885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 on Lawnmower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Bobcat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7,000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extLst>
                  <a:ext uri="{0D108BD9-81ED-4DB2-BD59-A6C34878D82A}">
                    <a16:rowId xmlns:a16="http://schemas.microsoft.com/office/drawing/2014/main" val="4013251527"/>
                  </a:ext>
                </a:extLst>
              </a:tr>
              <a:tr h="274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Lawnmower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630007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2,600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67" marR="6967" marT="696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6967" marR="6967" marT="6967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5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6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741</Words>
  <Application>Microsoft Office PowerPoint</Application>
  <PresentationFormat>On-screen Show (4:3)</PresentationFormat>
  <Paragraphs>363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March 28, 2022 Budget Presentation to the Board of Trustees</vt:lpstr>
      <vt:lpstr>PowerPoint Presentation</vt:lpstr>
      <vt:lpstr>BUDGET BALANCE - 2020/2021</vt:lpstr>
      <vt:lpstr>Revenue by Category</vt:lpstr>
      <vt:lpstr>Revenue by Category</vt:lpstr>
      <vt:lpstr>Expense by Category</vt:lpstr>
      <vt:lpstr>Expense by Category</vt:lpstr>
      <vt:lpstr>Expense by Category Excluding Fire</vt:lpstr>
      <vt:lpstr>Capital Assets </vt:lpstr>
      <vt:lpstr>Capital Reserve Funds</vt:lpstr>
      <vt:lpstr>Road Conditions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of Flower Hill</dc:title>
  <dc:creator>rrose</dc:creator>
  <cp:lastModifiedBy>Ronnie Shatzkamer</cp:lastModifiedBy>
  <cp:revision>77</cp:revision>
  <cp:lastPrinted>2022-03-28T13:03:21Z</cp:lastPrinted>
  <dcterms:created xsi:type="dcterms:W3CDTF">2020-03-30T18:49:50Z</dcterms:created>
  <dcterms:modified xsi:type="dcterms:W3CDTF">2022-03-28T13:12:06Z</dcterms:modified>
</cp:coreProperties>
</file>